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iiSIAU3gg2FXMBFZk85uhXxv8J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7177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Brood Herman</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100">
                <a:solidFill>
                  <a:srgbClr val="F39430"/>
                </a:solidFill>
                <a:highlight>
                  <a:srgbClr val="FFFFFF"/>
                </a:highlight>
              </a:rPr>
              <a:t>1 Koningen 17:13-16</a:t>
            </a:r>
            <a:endParaRPr i="1" sz="1100">
              <a:solidFill>
                <a:srgbClr val="F39430"/>
              </a:solidFill>
            </a:endParaRPr>
          </a:p>
          <a:p>
            <a:pPr indent="0" lvl="0" marL="0" marR="0" rtl="0" algn="ctr">
              <a:lnSpc>
                <a:spcPct val="100000"/>
              </a:lnSpc>
              <a:spcBef>
                <a:spcPts val="0"/>
              </a:spcBef>
              <a:spcAft>
                <a:spcPts val="0"/>
              </a:spcAft>
              <a:buNone/>
            </a:pPr>
            <a:r>
              <a:rPr i="1" lang="nl" sz="1100">
                <a:solidFill>
                  <a:srgbClr val="F39430"/>
                </a:solidFill>
                <a:highlight>
                  <a:srgbClr val="FFFFFF"/>
                </a:highlight>
              </a:rPr>
              <a:t>Toen zei Elia tegen haar: ‘Maakt u zich geen zorgen. Ga naar huis en doe wat u van plan was. Maar bak eerst wat brood voor mij en breng me dat. Dan kunt u daarna iets klaarmaken voor uzelf en uw zoon. Want er zal steeds genoeg meel en olie zijn, ook al valt er nog geen regen op het land. Dat heeft de Heer, de God van Israël, beloofd. De vrouw ging naar huis en deed wat Elia gezegd had. Zijzelf, de mensen in haar huis en Elia hadden elke dag genoeg te eten. De pot met meel raakte niet leeg, en er zat altijd olie in de kruik. Zo had de Heer het beloofd en zo had Elia het gezegd.</a:t>
            </a:r>
            <a:endParaRPr i="1" sz="1100">
              <a:solidFill>
                <a:srgbClr val="F39430"/>
              </a:solidFill>
              <a:highlight>
                <a:srgbClr val="FFFFFF"/>
              </a:highlight>
            </a:endParaRPr>
          </a:p>
          <a:p>
            <a:pPr indent="0" lvl="0" marL="0" marR="0" rtl="0" algn="ctr">
              <a:lnSpc>
                <a:spcPct val="100000"/>
              </a:lnSpc>
              <a:spcBef>
                <a:spcPts val="0"/>
              </a:spcBef>
              <a:spcAft>
                <a:spcPts val="0"/>
              </a:spcAft>
              <a:buClr>
                <a:srgbClr val="000000"/>
              </a:buClr>
              <a:buSzPts val="1600"/>
              <a:buFont typeface="Arial"/>
              <a:buNone/>
            </a:pPr>
            <a:r>
              <a:t/>
            </a:r>
            <a:endParaRPr i="1" sz="1100">
              <a:solidFill>
                <a:srgbClr val="F39430"/>
              </a:solidFill>
            </a:endParaRPr>
          </a:p>
          <a:p>
            <a:pPr indent="0" lvl="0" marL="0" marR="0" rtl="0" algn="l">
              <a:lnSpc>
                <a:spcPct val="100000"/>
              </a:lnSpc>
              <a:spcBef>
                <a:spcPts val="0"/>
              </a:spcBef>
              <a:spcAft>
                <a:spcPts val="0"/>
              </a:spcAft>
              <a:buClr>
                <a:srgbClr val="000000"/>
              </a:buClr>
              <a:buSzPts val="1600"/>
              <a:buFont typeface="Arial"/>
              <a:buNone/>
            </a:pPr>
            <a:r>
              <a:rPr b="1" lang="nl" sz="1200"/>
              <a:t>Toelichting</a:t>
            </a:r>
            <a:br>
              <a:rPr b="1" lang="nl" sz="1200"/>
            </a:br>
            <a:r>
              <a:rPr lang="nl" sz="1200"/>
              <a:t>In het bijbelverhaal gaat de weduwe brood bakken voor Elia en ze deelt dat.  Vervolgens raken meel en olie niet op. Een voorzieningswonder van God. Brood Herman kun je delen met anderen. Die ander kan er zelf weer een brood van bakken en ook weer delen.</a:t>
            </a:r>
            <a:endParaRPr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endParaRPr b="1" sz="1200"/>
          </a:p>
          <a:p>
            <a:pPr indent="0" lvl="0" marL="0" marR="0" rtl="0" algn="l">
              <a:lnSpc>
                <a:spcPct val="100000"/>
              </a:lnSpc>
              <a:spcBef>
                <a:spcPts val="0"/>
              </a:spcBef>
              <a:spcAft>
                <a:spcPts val="0"/>
              </a:spcAft>
              <a:buClr>
                <a:srgbClr val="000000"/>
              </a:buClr>
              <a:buSzPts val="1600"/>
              <a:buFont typeface="Arial"/>
              <a:buNone/>
            </a:pPr>
            <a:r>
              <a:rPr lang="nl" sz="1200"/>
              <a:t>Maak samen het basisdeeg voor Brood Herman.  </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304800" lvl="0" marL="457200" marR="0" rtl="0" algn="l">
              <a:lnSpc>
                <a:spcPct val="100000"/>
              </a:lnSpc>
              <a:spcBef>
                <a:spcPts val="0"/>
              </a:spcBef>
              <a:spcAft>
                <a:spcPts val="0"/>
              </a:spcAft>
              <a:buSzPts val="1200"/>
              <a:buChar char="●"/>
            </a:pPr>
            <a:r>
              <a:rPr lang="nl" sz="1200"/>
              <a:t>Los de suiker op in 1/2 kopje warm water</a:t>
            </a:r>
            <a:endParaRPr sz="1200"/>
          </a:p>
          <a:p>
            <a:pPr indent="-304800" lvl="0" marL="457200" marR="0" rtl="0" algn="l">
              <a:lnSpc>
                <a:spcPct val="100000"/>
              </a:lnSpc>
              <a:spcBef>
                <a:spcPts val="0"/>
              </a:spcBef>
              <a:spcAft>
                <a:spcPts val="0"/>
              </a:spcAft>
              <a:buSzPts val="1200"/>
              <a:buChar char="●"/>
            </a:pPr>
            <a:r>
              <a:rPr lang="nl" sz="1200"/>
              <a:t>Strooi de gist erbij, laat 10 minuten staan</a:t>
            </a:r>
            <a:endParaRPr sz="1200"/>
          </a:p>
          <a:p>
            <a:pPr indent="-304800" lvl="0" marL="457200" marR="0" rtl="0" algn="l">
              <a:lnSpc>
                <a:spcPct val="100000"/>
              </a:lnSpc>
              <a:spcBef>
                <a:spcPts val="0"/>
              </a:spcBef>
              <a:spcAft>
                <a:spcPts val="0"/>
              </a:spcAft>
              <a:buSzPts val="1200"/>
              <a:buChar char="●"/>
            </a:pPr>
            <a:r>
              <a:rPr lang="nl" sz="1200"/>
              <a:t>Roer de rest van het warme water erbij en voeg de bloem toe</a:t>
            </a:r>
            <a:endParaRPr sz="1200"/>
          </a:p>
          <a:p>
            <a:pPr indent="-304800" lvl="0" marL="457200" marR="0" rtl="0" algn="l">
              <a:lnSpc>
                <a:spcPct val="100000"/>
              </a:lnSpc>
              <a:spcBef>
                <a:spcPts val="0"/>
              </a:spcBef>
              <a:spcAft>
                <a:spcPts val="0"/>
              </a:spcAft>
              <a:buSzPts val="1200"/>
              <a:buChar char="●"/>
            </a:pPr>
            <a:r>
              <a:rPr lang="nl" sz="1200"/>
              <a:t>Klop totdat het een glad beslag is</a:t>
            </a:r>
            <a:endParaRPr sz="1200"/>
          </a:p>
          <a:p>
            <a:pPr indent="-304800" lvl="0" marL="457200" marR="0" rtl="0" algn="l">
              <a:lnSpc>
                <a:spcPct val="100000"/>
              </a:lnSpc>
              <a:spcBef>
                <a:spcPts val="0"/>
              </a:spcBef>
              <a:spcAft>
                <a:spcPts val="0"/>
              </a:spcAft>
              <a:buSzPts val="1200"/>
              <a:buChar char="●"/>
            </a:pPr>
            <a:r>
              <a:rPr lang="nl" sz="1200"/>
              <a:t>Dek goed af met plastic folie en laat een dag rusten op kamertemperatuur. </a:t>
            </a:r>
            <a:endParaRPr sz="1200"/>
          </a:p>
          <a:p>
            <a:pPr indent="-304800" lvl="0" marL="457200" marR="0" rtl="0" algn="l">
              <a:lnSpc>
                <a:spcPct val="100000"/>
              </a:lnSpc>
              <a:spcBef>
                <a:spcPts val="0"/>
              </a:spcBef>
              <a:spcAft>
                <a:spcPts val="0"/>
              </a:spcAft>
              <a:buSzPts val="1200"/>
              <a:buChar char="●"/>
            </a:pPr>
            <a:r>
              <a:rPr lang="nl" sz="1200"/>
              <a:t>Lees op de aparte instructie hoe je Brood Herman moet verzorgen</a:t>
            </a:r>
            <a:endParaRPr sz="1200"/>
          </a:p>
          <a:p>
            <a:pPr indent="-304800" lvl="0" marL="457200" marR="0" rtl="0" algn="l">
              <a:lnSpc>
                <a:spcPct val="100000"/>
              </a:lnSpc>
              <a:spcBef>
                <a:spcPts val="0"/>
              </a:spcBef>
              <a:spcAft>
                <a:spcPts val="0"/>
              </a:spcAft>
              <a:buSzPts val="1200"/>
              <a:buChar char="●"/>
            </a:pPr>
            <a:r>
              <a:rPr lang="nl" sz="1200"/>
              <a:t>Deel een portie van Brood Herman (inclusief instructie) met anderen. </a:t>
            </a:r>
            <a:endParaRPr sz="1200"/>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sz="1200"/>
          </a:p>
          <a:p>
            <a:pPr indent="-298450" lvl="0" marL="457200" rtl="0" algn="l">
              <a:lnSpc>
                <a:spcPct val="115000"/>
              </a:lnSpc>
              <a:spcBef>
                <a:spcPts val="1200"/>
              </a:spcBef>
              <a:spcAft>
                <a:spcPts val="0"/>
              </a:spcAft>
              <a:buSzPts val="1100"/>
              <a:buChar char="●"/>
            </a:pPr>
            <a:r>
              <a:rPr lang="nl" sz="1200"/>
              <a:t>Kun je nog meer voorbeelden noemen van iets wat je kunt delen en niet opraakt?</a:t>
            </a:r>
            <a:r>
              <a:rPr b="1" lang="nl" sz="1200"/>
              <a:t> </a:t>
            </a:r>
            <a:endParaRPr b="1" sz="1200"/>
          </a:p>
          <a:p>
            <a:pPr indent="0" lvl="0" marL="457200" marR="0" rtl="0" algn="l">
              <a:lnSpc>
                <a:spcPct val="100000"/>
              </a:lnSpc>
              <a:spcBef>
                <a:spcPts val="1200"/>
              </a:spcBef>
              <a:spcAft>
                <a:spcPts val="0"/>
              </a:spcAft>
              <a:buNone/>
            </a:pPr>
            <a:r>
              <a:t/>
            </a:r>
            <a:endParaRPr b="1" sz="1200"/>
          </a:p>
        </p:txBody>
      </p:sp>
      <p:pic>
        <p:nvPicPr>
          <p:cNvPr id="55" name="Google Shape;55;p1"/>
          <p:cNvPicPr preferRelativeResize="0"/>
          <p:nvPr/>
        </p:nvPicPr>
        <p:blipFill>
          <a:blip r:embed="rId4">
            <a:alphaModFix/>
          </a:blip>
          <a:stretch>
            <a:fillRect/>
          </a:stretch>
        </p:blipFill>
        <p:spPr>
          <a:xfrm>
            <a:off x="2278500" y="8587325"/>
            <a:ext cx="2131451" cy="1198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